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62" r:id="rId2"/>
    <p:sldId id="372" r:id="rId3"/>
    <p:sldId id="389" r:id="rId4"/>
    <p:sldId id="402" r:id="rId5"/>
    <p:sldId id="403" r:id="rId6"/>
    <p:sldId id="405" r:id="rId7"/>
    <p:sldId id="404" r:id="rId8"/>
    <p:sldId id="401" r:id="rId9"/>
    <p:sldId id="380" r:id="rId10"/>
    <p:sldId id="385" r:id="rId11"/>
    <p:sldId id="392" r:id="rId12"/>
    <p:sldId id="393" r:id="rId13"/>
    <p:sldId id="395" r:id="rId14"/>
    <p:sldId id="406" r:id="rId15"/>
    <p:sldId id="400" r:id="rId16"/>
    <p:sldId id="394" r:id="rId17"/>
    <p:sldId id="3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«Методы научных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8D01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«Социальная педагогика и самопознание»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  НАУЧНОГО ИССЛЕДОВАНИЯ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>
                <a:latin typeface="+mj-lt"/>
              </a:rPr>
              <a:t>Әл-Фараби атындағы Қазақ ұлттық университеті</a:t>
            </a:r>
            <a:endParaRPr lang="ru-RU">
              <a:latin typeface="+mj-lt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3132138" y="6092825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dirty="0">
                <a:latin typeface="Constantia" pitchFamily="18" charset="0"/>
              </a:rPr>
              <a:t>Алматы, 2022</a:t>
            </a:r>
            <a:endParaRPr lang="ru-RU" sz="2000" b="1" dirty="0">
              <a:latin typeface="Constantia" pitchFamily="18" charset="0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800" dirty="0"/>
            </a:br>
            <a:br>
              <a:rPr lang="ru-RU" sz="2400" dirty="0"/>
            </a:br>
            <a:br>
              <a:rPr lang="ru-RU" sz="2800" dirty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определение объекта и предмета исследования;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определение цели и задач исследования;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разработка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гипотезы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описательные (предполагается существование какого-либо явления);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объяснительные (вскрывающие причины какого-либо явления);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описательно-объяснительные.</a:t>
            </a:r>
          </a:p>
          <a:p>
            <a:pPr lvl="1"/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2700" b="1" dirty="0"/>
              <a:t>Второй этап научного  исследования:</a:t>
            </a:r>
            <a:br>
              <a:rPr lang="ru-RU" sz="2700" b="1" dirty="0"/>
            </a:br>
            <a:r>
              <a:rPr lang="ru-RU" sz="2700" i="1" dirty="0"/>
              <a:t>1. разработка методики исследования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теоретико-методологическая часть, концепция, на основе которой строится вся методика;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исследуемые явления, процессы, признаки, параметры;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субординационные связи и зависимости между ними;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применяемых методов, их координация;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применения методов и методических приемов;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последовательность и техника обработки и обобщения результатов исследования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проверка гипотезы;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.непосредственно исследование;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.формулирование предварительных теоретических и практических выводов: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всесторонне аргументированных, обобщающих основные итоги исследования;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целесообразных и правомерных;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апробированных и реальных для массового внедрения в практику.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научного исследования: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внедрение полученных результатов в практику;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.литературное оформление работы: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соответствие содержания работы теме исследования;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формулирование основных идей, положений, выводов  достаточно полно и точно;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избегание наукообразности;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соблюдение научной этики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E62B5-4659-4C1A-78CC-ACC53575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ДУАЛЬНАЯ ПЕРЕСЕКАЮЩАЯСЯ КЛАССИФИКАЦИЯ ВИДОВ ИССЛЕДОВАНИЙ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DC41A42-55C4-0433-FC03-7DF7F309B8A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7147679"/>
              </p:ext>
            </p:extLst>
          </p:nvPr>
        </p:nvGraphicFramePr>
        <p:xfrm>
          <a:off x="612648" y="1317271"/>
          <a:ext cx="8153400" cy="50640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1312413869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312078863"/>
                    </a:ext>
                  </a:extLst>
                </a:gridCol>
              </a:tblGrid>
              <a:tr h="139455">
                <a:tc>
                  <a:txBody>
                    <a:bodyPr/>
                    <a:lstStyle/>
                    <a:p>
                      <a:pPr marL="111760" marR="10541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Классификационный признак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531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Виды исследования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0080105"/>
                  </a:ext>
                </a:extLst>
              </a:tr>
              <a:tr h="139455">
                <a:tc rowSpan="3">
                  <a:txBody>
                    <a:bodyPr/>
                    <a:lstStyle/>
                    <a:p>
                      <a:pPr marL="3429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По инициации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Инициативные (спонтанные)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17556688"/>
                  </a:ext>
                </a:extLst>
              </a:tr>
              <a:tr h="139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Систематизированные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2243866"/>
                  </a:ext>
                </a:extLst>
              </a:tr>
              <a:tr h="139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Заказные (втомчислеплановые)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3659462"/>
                  </a:ext>
                </a:extLst>
              </a:tr>
              <a:tr h="139657">
                <a:tc rowSpan="2">
                  <a:txBody>
                    <a:bodyPr/>
                    <a:lstStyle/>
                    <a:p>
                      <a:pPr marL="3429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По роли в науке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Прорывные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8116857"/>
                  </a:ext>
                </a:extLst>
              </a:tr>
              <a:tr h="139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Развивающие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0352505"/>
                  </a:ext>
                </a:extLst>
              </a:tr>
              <a:tr h="139455">
                <a:tc rowSpan="2">
                  <a:txBody>
                    <a:bodyPr/>
                    <a:lstStyle/>
                    <a:p>
                      <a:pPr marL="3429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По обусловленности потребностями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Развития самой науки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3301466"/>
                  </a:ext>
                </a:extLst>
              </a:tr>
              <a:tr h="13945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Народного хозяйства (экономики)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9136205"/>
                  </a:ext>
                </a:extLst>
              </a:tr>
              <a:tr h="139657">
                <a:tc rowSpan="2">
                  <a:txBody>
                    <a:bodyPr/>
                    <a:lstStyle/>
                    <a:p>
                      <a:pPr marL="3429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По источникам финансирования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Бюджетные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67738560"/>
                  </a:ext>
                </a:extLst>
              </a:tr>
              <a:tr h="139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Хоздоговорные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83864411"/>
                  </a:ext>
                </a:extLst>
              </a:tr>
              <a:tr h="139657">
                <a:tc rowSpan="2">
                  <a:txBody>
                    <a:bodyPr/>
                    <a:lstStyle/>
                    <a:p>
                      <a:pPr marL="34290" marR="259715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По отношению исполнителей к потребителю результатов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Собственные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9394739"/>
                  </a:ext>
                </a:extLst>
              </a:tr>
              <a:tr h="14308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Подрядные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54702849"/>
                  </a:ext>
                </a:extLst>
              </a:tr>
              <a:tr h="139657">
                <a:tc rowSpan="2">
                  <a:txBody>
                    <a:bodyPr/>
                    <a:lstStyle/>
                    <a:p>
                      <a:pPr marL="3429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По используемым средствам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Мыслительные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24997548"/>
                  </a:ext>
                </a:extLst>
              </a:tr>
              <a:tr h="139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Экспериментальные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7486589"/>
                  </a:ext>
                </a:extLst>
              </a:tr>
              <a:tr h="435562">
                <a:tc rowSpan="2">
                  <a:txBody>
                    <a:bodyPr/>
                    <a:lstStyle/>
                    <a:p>
                      <a:pPr marL="34290" marR="634365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1000"/>
                        </a:spcAft>
                      </a:pPr>
                      <a:r>
                        <a:rPr lang="ru-RU" sz="800" spc="-5">
                          <a:effectLst/>
                        </a:rPr>
                        <a:t>По отношению к науке </a:t>
                      </a:r>
                      <a:r>
                        <a:rPr lang="ru-RU" sz="800">
                          <a:effectLst/>
                        </a:rPr>
                        <a:t>(по направленности)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65722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Эмпирические, прикладные,</a:t>
                      </a:r>
                      <a:endParaRPr lang="ru-KZ" sz="600">
                        <a:effectLst/>
                      </a:endParaRPr>
                    </a:p>
                    <a:p>
                      <a:pPr marL="36195" marR="65722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научно-практические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1880178"/>
                  </a:ext>
                </a:extLst>
              </a:tr>
              <a:tr h="13945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Теоретические,методологические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3431492"/>
                  </a:ext>
                </a:extLst>
              </a:tr>
              <a:tr h="139657">
                <a:tc rowSpan="2">
                  <a:txBody>
                    <a:bodyPr/>
                    <a:lstStyle/>
                    <a:p>
                      <a:pPr marL="3429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По количеству участников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Индивидуальные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2867883"/>
                  </a:ext>
                </a:extLst>
              </a:tr>
              <a:tr h="139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Коллективные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3903822"/>
                  </a:ext>
                </a:extLst>
              </a:tr>
              <a:tr h="139657">
                <a:tc rowSpan="2">
                  <a:txBody>
                    <a:bodyPr/>
                    <a:lstStyle/>
                    <a:p>
                      <a:pPr marL="3429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По отношению к группам наук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Гуманитарные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3245059"/>
                  </a:ext>
                </a:extLst>
              </a:tr>
              <a:tr h="435562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78041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Технико-технологические</a:t>
                      </a:r>
                      <a:endParaRPr lang="ru-KZ" sz="600">
                        <a:effectLst/>
                      </a:endParaRPr>
                    </a:p>
                    <a:p>
                      <a:pPr marL="36195" marR="780415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(инженерные)</a:t>
                      </a:r>
                      <a:endParaRPr lang="ru-KZ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877485"/>
                  </a:ext>
                </a:extLst>
              </a:tr>
              <a:tr h="128976">
                <a:tc rowSpan="2">
                  <a:txBody>
                    <a:bodyPr/>
                    <a:lstStyle/>
                    <a:p>
                      <a:pPr marL="34290" marR="29591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800" spc="-5">
                          <a:effectLst/>
                        </a:rPr>
                        <a:t>По отношению ко траслям</a:t>
                      </a:r>
                      <a:r>
                        <a:rPr lang="ru-RU" sz="800">
                          <a:effectLst/>
                        </a:rPr>
                        <a:t>—потребителям результатов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Маркетинговые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6226524"/>
                  </a:ext>
                </a:extLst>
              </a:tr>
              <a:tr h="12897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Социологические имн.др.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8173682"/>
                  </a:ext>
                </a:extLst>
              </a:tr>
              <a:tr h="128976">
                <a:tc rowSpan="2">
                  <a:txBody>
                    <a:bodyPr/>
                    <a:lstStyle/>
                    <a:p>
                      <a:pPr marL="3429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По форме представления результатов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Качественные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5597639"/>
                  </a:ext>
                </a:extLst>
              </a:tr>
              <a:tr h="12897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Количественные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6034836"/>
                  </a:ext>
                </a:extLst>
              </a:tr>
              <a:tr h="128976">
                <a:tc rowSpan="3">
                  <a:txBody>
                    <a:bodyPr/>
                    <a:lstStyle/>
                    <a:p>
                      <a:pPr marL="3429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По месту проведения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Полевые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8010179"/>
                  </a:ext>
                </a:extLst>
              </a:tr>
              <a:tr h="12897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Кабинетные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9788527"/>
                  </a:ext>
                </a:extLst>
              </a:tr>
              <a:tr h="12897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Лабораторные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8023909"/>
                  </a:ext>
                </a:extLst>
              </a:tr>
              <a:tr h="128976">
                <a:tc rowSpan="2">
                  <a:txBody>
                    <a:bodyPr/>
                    <a:lstStyle/>
                    <a:p>
                      <a:pPr marL="34290" marR="15557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 форме отражения процесса и результатов исследования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Монографические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1801107"/>
                  </a:ext>
                </a:extLst>
              </a:tr>
              <a:tr h="12897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Тематическо-сборные (сборниковые)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868298"/>
                  </a:ext>
                </a:extLst>
              </a:tr>
              <a:tr h="128976">
                <a:tc rowSpan="2">
                  <a:txBody>
                    <a:bodyPr/>
                    <a:lstStyle/>
                    <a:p>
                      <a:pPr marL="34290" marR="46164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По объему привлекаемых ресурсов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Значительные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6139203"/>
                  </a:ext>
                </a:extLst>
              </a:tr>
              <a:tr h="12897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Не значительные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8358659"/>
                  </a:ext>
                </a:extLst>
              </a:tr>
              <a:tr h="128976">
                <a:tc rowSpan="2">
                  <a:txBody>
                    <a:bodyPr/>
                    <a:lstStyle/>
                    <a:p>
                      <a:pPr marL="3429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По продолжительности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Не продолжительные</a:t>
                      </a:r>
                      <a:endParaRPr lang="ru-K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3440719"/>
                  </a:ext>
                </a:extLst>
              </a:tr>
              <a:tr h="12897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Продолжительные</a:t>
                      </a:r>
                      <a:endParaRPr lang="ru-KZ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149271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A31F81E-76B6-7E07-C913-0838E7ABF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K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K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7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закрепления материала</a:t>
            </a:r>
            <a:br>
              <a:rPr lang="ru-RU" sz="3600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факторы влияют на выбор сферы исследования?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означает выражение «определить проблему исследования»?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критериями необходимо руководствоваться исследователю при формулировании темы исследования?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понимают под объектом исследования?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понимают под предметом исследования?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соотносятся между собой объект и предмет исследования?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закрепления материала: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особенности определения цели и задач исследования в психолого-педагогическом исследовании?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 Вашем понимании означает гипотеза?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гипотезы существуют? В чем их отличие?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включает в себя этап разработки методики исследования?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осуществляется проверка гипотезы?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требования предъявляются к формулированию выводов?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происходит внедрение результатов исследования в практику?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/>
              <a:t>1.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Загвязинский В.И.,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Атаханов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5.Ахметова  Г. К.,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Пфейфер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Н.Э.,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Бурдина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Е.И. Азбука для начинающего исследователя: метод.   пособие. – Павлодар: РИО ПГУ им.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С.Торайгырова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</a:t>
            </a:r>
          </a:p>
          <a:p>
            <a:pPr lvl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Волков Б.С., Волкова Н.В. Методы исследований в психологии: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учебно-практ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пособие. – 3-е изд.,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сущность, содержание основных этапов научного исследования и их взаимосвязь</a:t>
            </a:r>
          </a:p>
          <a:p>
            <a:pPr marL="0" indent="0">
              <a:buNone/>
            </a:pP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понятия: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исследование, методология, методы научного исследования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научного исследования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Виды научных исследований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2.Соотношение научных понятий: методология, методика научного исследования, методы исследования.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Характеристика основных этапов исследования.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Взаимосвязь основных этапов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Понятие «НАУЧНОЕ ИССЛЕДОВАНИЕ»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форма процесса познания, систематическое и целенаправленное изучение объектов, в котором используются средства и методы наук,  которое завершается формированием знаний об изучаемых объектах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57166"/>
            <a:ext cx="8153400" cy="86203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Фундаментальные 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исследования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теоретическая актуальность, проявляющаяся в выявлении закономерностей, принципов или фактов, имеющих принципиально важное значение;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концептуальность;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историзм;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критический анализ научно несостоятельных положений;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методик, адекватных природе познаваемых объектов действительности;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новизна и научная достоверность полученных результатов;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теоретические выводы, которые внесут серьезные изменения в логику развития самой науки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F2410-A70B-685B-DB8C-58E6465C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20AD5A8-2545-95B5-E9C8-3BBDCA71B6C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7733595"/>
              </p:ext>
            </p:extLst>
          </p:nvPr>
        </p:nvGraphicFramePr>
        <p:xfrm>
          <a:off x="179512" y="228600"/>
          <a:ext cx="8784976" cy="6152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743">
                  <a:extLst>
                    <a:ext uri="{9D8B030D-6E8A-4147-A177-3AD203B41FA5}">
                      <a16:colId xmlns:a16="http://schemas.microsoft.com/office/drawing/2014/main" val="1241295711"/>
                    </a:ext>
                  </a:extLst>
                </a:gridCol>
                <a:gridCol w="8320233">
                  <a:extLst>
                    <a:ext uri="{9D8B030D-6E8A-4147-A177-3AD203B41FA5}">
                      <a16:colId xmlns:a16="http://schemas.microsoft.com/office/drawing/2014/main" val="2049113958"/>
                    </a:ext>
                  </a:extLst>
                </a:gridCol>
              </a:tblGrid>
              <a:tr h="453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Сущность понятия «фундаментальные исследования»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647856"/>
                  </a:ext>
                </a:extLst>
              </a:tr>
              <a:tr h="189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получение принципиально новых знаний и дальнейшее развитие системы уже накопленных знаний. Цель исследований – открытие новых законов природы, вскрытие связей между явлениями  и создание новых теорий.</a:t>
                      </a:r>
                      <a:endParaRPr lang="ru-K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9370505"/>
                  </a:ext>
                </a:extLst>
              </a:tr>
              <a:tr h="189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это исследования, которые раскрывают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закономерности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воспитания,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углубление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научных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знаний,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методологии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науки,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её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новых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областей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преследуют</a:t>
                      </a:r>
                      <a:r>
                        <a:rPr lang="ru-RU" sz="20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 практических целей</a:t>
                      </a:r>
                      <a:endParaRPr lang="ru-K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8657332"/>
                  </a:ext>
                </a:extLst>
              </a:tr>
              <a:tr h="189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исследования, которые раскрывают</a:t>
                      </a:r>
                      <a:r>
                        <a:rPr lang="ru-RU" sz="20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закономерности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процесса,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углубление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научных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знаний,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методологии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науки, открытие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её новых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областей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преследуют</a:t>
                      </a:r>
                      <a:r>
                        <a:rPr lang="ru-RU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</a:t>
                      </a:r>
                      <a:r>
                        <a:rPr lang="ru-RU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практических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целей.</a:t>
                      </a:r>
                      <a:endParaRPr lang="ru-K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88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71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57166"/>
            <a:ext cx="8153400" cy="86203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Прикладные  исследования</a:t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приближенность их к актуальным запросам практики;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сравнительная ограниченность выборки исследования;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оперативность в проведении и внедрении результатов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научных понятий: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наука о наиболее общих принципах познания и преобразования объективной действительности, путях и способах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педагогики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система знаний о структуре педа­гогической теории, о принципах подхода и способах добывания зна­ний, отражающих педагогическую действительность, а также си­стема деятельности по получению таких знаний и обоснованию про­грамм, логики, методов и оценке качества исследовательской работы.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исследования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совокупность приемов и способов ис­следования, определяющих порядок их применения, а также интер­претацию полученных с их помощью научных результатов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приемы, процедуры и операции эмпи­рического и теоретического познания и изучения явлений действи­тельности.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НАУЧНОГО ИССЛЕДОВАНИЯ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выбирают область, сферу исследования: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объективные факторы (актуальность, новизна, перспективность);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субъективные факторы (опыт, научные и профессиональные интересы, способности);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определение проблемы;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формулирование темы исследования (приоритетность, научная значимость, перспективность,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неразработанность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2895</TotalTime>
  <Words>1179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лекции:</vt:lpstr>
      <vt:lpstr>План лекции:</vt:lpstr>
      <vt:lpstr>Понятие «НАУЧНОЕ ИССЛЕДОВАНИЕ» </vt:lpstr>
      <vt:lpstr> Фундаментальные  исследования </vt:lpstr>
      <vt:lpstr>Презентация PowerPoint</vt:lpstr>
      <vt:lpstr> Прикладные  исследования </vt:lpstr>
      <vt:lpstr>Соотношение научных понятий:</vt:lpstr>
      <vt:lpstr>  ЭТАПЫ НАУЧНОГО ИССЛЕДОВАНИЯ </vt:lpstr>
      <vt:lpstr>   </vt:lpstr>
      <vt:lpstr> Второй этап научного  исследования: 1. разработка методики исследования </vt:lpstr>
      <vt:lpstr>     </vt:lpstr>
      <vt:lpstr>Третий этап научного исследования: </vt:lpstr>
      <vt:lpstr>ДУАЛЬНАЯ ПЕРЕСЕКАЮЩАЯСЯ КЛАССИФИКАЦИЯ ВИДОВ ИССЛЕДОВАНИЙ</vt:lpstr>
      <vt:lpstr>Вопросы для закрепления материала </vt:lpstr>
      <vt:lpstr>Вопросы для закрепления материала:</vt:lpstr>
      <vt:lpstr>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138</cp:revision>
  <dcterms:created xsi:type="dcterms:W3CDTF">2015-09-15T12:16:44Z</dcterms:created>
  <dcterms:modified xsi:type="dcterms:W3CDTF">2023-11-09T03:06:38Z</dcterms:modified>
</cp:coreProperties>
</file>